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  <p:sldMasterId id="2147483788" r:id="rId2"/>
  </p:sldMasterIdLst>
  <p:notesMasterIdLst>
    <p:notesMasterId r:id="rId28"/>
  </p:notesMasterIdLst>
  <p:handoutMasterIdLst>
    <p:handoutMasterId r:id="rId29"/>
  </p:handoutMasterIdLst>
  <p:sldIdLst>
    <p:sldId id="278" r:id="rId3"/>
    <p:sldId id="279" r:id="rId4"/>
    <p:sldId id="358" r:id="rId5"/>
    <p:sldId id="359" r:id="rId6"/>
    <p:sldId id="361" r:id="rId7"/>
    <p:sldId id="360" r:id="rId8"/>
    <p:sldId id="362" r:id="rId9"/>
    <p:sldId id="345" r:id="rId10"/>
    <p:sldId id="363" r:id="rId11"/>
    <p:sldId id="364" r:id="rId12"/>
    <p:sldId id="370" r:id="rId13"/>
    <p:sldId id="371" r:id="rId14"/>
    <p:sldId id="365" r:id="rId15"/>
    <p:sldId id="366" r:id="rId16"/>
    <p:sldId id="367" r:id="rId17"/>
    <p:sldId id="369" r:id="rId18"/>
    <p:sldId id="368" r:id="rId19"/>
    <p:sldId id="374" r:id="rId20"/>
    <p:sldId id="372" r:id="rId21"/>
    <p:sldId id="376" r:id="rId22"/>
    <p:sldId id="373" r:id="rId23"/>
    <p:sldId id="375" r:id="rId24"/>
    <p:sldId id="378" r:id="rId25"/>
    <p:sldId id="296" r:id="rId26"/>
    <p:sldId id="294" r:id="rId27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6" userDrawn="1">
          <p15:clr>
            <a:srgbClr val="F26B43"/>
          </p15:clr>
        </p15:guide>
        <p15:guide id="2" pos="317" userDrawn="1">
          <p15:clr>
            <a:srgbClr val="F26B43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434" autoAdjust="0"/>
  </p:normalViewPr>
  <p:slideViewPr>
    <p:cSldViewPr snapToGrid="0">
      <p:cViewPr varScale="1">
        <p:scale>
          <a:sx n="98" d="100"/>
          <a:sy n="98" d="100"/>
        </p:scale>
        <p:origin x="600" y="84"/>
      </p:cViewPr>
      <p:guideLst>
        <p:guide orient="horz" pos="516"/>
        <p:guide pos="3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4" d="100"/>
          <a:sy n="54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C3709-9628-431F-87BE-999083454C41}" type="datetimeFigureOut">
              <a:rPr lang="en-IN" smtClean="0"/>
              <a:t>19-08-2015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594267-94A6-4DA2-BBFA-2942C7E59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51577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1610E-CA69-4419-8132-CB4BA6DBC7A0}" type="datetimeFigureOut">
              <a:rPr lang="en-IN" smtClean="0"/>
              <a:pPr/>
              <a:t>19-08-2015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33455-0439-48A9-8026-64001E22A13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352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E33455-0439-48A9-8026-64001E22A131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1849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jpeg"/><Relationship Id="rId4" Type="http://schemas.openxmlformats.org/officeDocument/2006/relationships/image" Target="../media/image1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0.jp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1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3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5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Cours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pPr defTabSz="914400"/>
            <a:endParaRPr sz="1800" dirty="0">
              <a:solidFill>
                <a:srgbClr val="262626"/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5696820" y="4764109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www.edureka.co/data-visualization-with-tableau</a:t>
            </a:r>
            <a:endParaRPr lang="en-IN" sz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140" y="0"/>
            <a:ext cx="2407719" cy="240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60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nds - 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636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rther Reading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81" r="3827" b="9027"/>
          <a:stretch/>
        </p:blipFill>
        <p:spPr>
          <a:xfrm>
            <a:off x="4680992" y="1265981"/>
            <a:ext cx="3744416" cy="301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06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for the next clas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325" y="698983"/>
            <a:ext cx="5424375" cy="4068281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42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ssignment 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685" y="555627"/>
            <a:ext cx="6624736" cy="4161000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751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-work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lum bright="70000" contrast="-70000"/>
          </a:blip>
          <a:stretch>
            <a:fillRect/>
          </a:stretch>
        </p:blipFill>
        <p:spPr>
          <a:xfrm>
            <a:off x="2600528" y="923497"/>
            <a:ext cx="3743325" cy="3668757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45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  <p:pic>
        <p:nvPicPr>
          <p:cNvPr id="7" name="Picture 7" descr="edureka logol.jp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5921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pyrigh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2" descr="copyright stamp - stock photo"/>
          <p:cNvPicPr>
            <a:picLocks noChangeAspect="1" noChangeArrowheads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076" y="729258"/>
            <a:ext cx="4226401" cy="441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533400" y="819150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courseware is copyright © </a:t>
            </a:r>
            <a:r>
              <a:rPr lang="en-US" sz="1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</a:t>
            </a: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2014. Any reproduction without expressed written</a:t>
            </a:r>
          </a:p>
          <a:p>
            <a:pPr>
              <a:buNone/>
            </a:pP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permission from </a:t>
            </a:r>
            <a:r>
              <a:rPr lang="en-US" sz="1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</a:t>
            </a: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strictly forbidden. PMI members, credential holders, and REP’s</a:t>
            </a:r>
          </a:p>
          <a:p>
            <a:pPr>
              <a:buNone/>
            </a:pP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Engage in unauthorized duplication of the courseware will be held duly accountable by</a:t>
            </a:r>
          </a:p>
          <a:p>
            <a:pPr>
              <a:buNone/>
            </a:pP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PMI Ethics Committee.</a:t>
            </a:r>
            <a:endParaRPr lang="en-IN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69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c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62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mula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14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at’s within the LMS?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997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5696820" y="4764109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73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5696820" y="4764109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7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ourse Slide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3" name="Shape 13"/>
          <p:cNvSpPr txBox="1"/>
          <p:nvPr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FFFFFF"/>
              </a:buClr>
              <a:buSzPct val="25000"/>
              <a:buFont typeface="Tahoma"/>
              <a:buNone/>
            </a:pPr>
            <a:r>
              <a:rPr lang="en-US" sz="1200" kern="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www.edureka.co/advanced-predictive-modelling-in-r</a:t>
            </a:r>
          </a:p>
        </p:txBody>
      </p:sp>
      <p:pic>
        <p:nvPicPr>
          <p:cNvPr id="14" name="Shape 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95835" y="51470"/>
            <a:ext cx="2952328" cy="29523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47159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bjective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defTabSz="914400">
              <a:buSzPct val="25000"/>
            </a:pPr>
            <a:fld id="{00000000-1234-1234-1234-123412341234}" type="slidenum">
              <a:rPr lang="en-US" kern="0"/>
              <a:pPr defTabSz="914400">
                <a:buSzPct val="25000"/>
              </a:pPr>
              <a:t>‹#›</a:t>
            </a:fld>
            <a:endParaRPr lang="en-US" kern="0"/>
          </a:p>
        </p:txBody>
      </p:sp>
      <p:sp>
        <p:nvSpPr>
          <p:cNvPr id="35" name="Shape 35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36" name="Shape 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29100" y="1128713"/>
            <a:ext cx="4457700" cy="363854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5724128" y="4795838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  <a:sym typeface="Arial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  <a:sym typeface="Arial"/>
            </a:endParaRPr>
          </a:p>
        </p:txBody>
      </p:sp>
      <p:pic>
        <p:nvPicPr>
          <p:cNvPr id="8" name="Shape 80"/>
          <p:cNvPicPr preferRelativeResize="0"/>
          <p:nvPr userDrawn="1"/>
        </p:nvPicPr>
        <p:blipFill rotWithShape="1">
          <a:blip r:embed="rId4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027720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ank You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61" name="Shape 6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63" name="Shape 63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pic>
        <p:nvPicPr>
          <p:cNvPr id="64" name="Shape 6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1" cy="51476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67145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urse Topic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sp>
        <p:nvSpPr>
          <p:cNvPr id="67" name="Shape 67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68" name="Shape 68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sp>
        <p:nvSpPr>
          <p:cNvPr id="69" name="Shape 69"/>
          <p:cNvSpPr/>
          <p:nvPr/>
        </p:nvSpPr>
        <p:spPr>
          <a:xfrm>
            <a:off x="517133" y="771550"/>
            <a:ext cx="4373809" cy="38020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indent="-342900" defTabSz="914400"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1 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b="1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Introduction to Pentaho BI Suite</a:t>
            </a: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/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2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Report Designer - Basic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3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Report Designer - Advanced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4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Data Integration - Introduction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5 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Data Integration - Transformation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6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Data Integration - Job and More</a:t>
            </a:r>
          </a:p>
          <a:p>
            <a:pPr marL="742950" lvl="1" indent="-20955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26670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26670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70" name="Shape 70"/>
          <p:cNvSpPr/>
          <p:nvPr/>
        </p:nvSpPr>
        <p:spPr>
          <a:xfrm>
            <a:off x="4580403" y="771550"/>
            <a:ext cx="4106415" cy="38020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indent="-342900" defTabSz="914400"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7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Pentaho BA Server and User Console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endParaRPr lang="en-US"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342900" defTabSz="914400">
              <a:spcBef>
                <a:spcPts val="240"/>
              </a:spcBef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Module 8</a:t>
            </a:r>
          </a:p>
          <a:p>
            <a:pPr marL="742950" lvl="1" indent="-285750" defTabSz="914400">
              <a:spcBef>
                <a:spcPts val="240"/>
              </a:spcBef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Project</a:t>
            </a:r>
          </a:p>
          <a:p>
            <a:pPr marL="742950" lvl="1" indent="-20955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26670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742950" lvl="1" indent="-20955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26670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  <a:p>
            <a:pPr marL="342900" indent="-266700" defTabSz="914400">
              <a:spcBef>
                <a:spcPts val="240"/>
              </a:spcBef>
              <a:buClr>
                <a:srgbClr val="262626"/>
              </a:buClr>
              <a:buFont typeface="Noto Symbol"/>
              <a:buNone/>
            </a:pPr>
            <a:endParaRPr sz="1200" ker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6933239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ab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80" name="Shape 80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82" name="Shape 82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83" name="Shape 83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84" name="Shape 84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sp>
        <p:nvSpPr>
          <p:cNvPr id="85" name="Shape 85"/>
          <p:cNvSpPr/>
          <p:nvPr/>
        </p:nvSpPr>
        <p:spPr>
          <a:xfrm>
            <a:off x="4122035" y="2574648"/>
            <a:ext cx="932284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algn="ctr" defTabSz="914400">
              <a:buClr>
                <a:srgbClr val="0070C0"/>
              </a:buClr>
              <a:buSzPct val="25000"/>
              <a:buFont typeface="Calibri"/>
              <a:buNone/>
            </a:pPr>
            <a:r>
              <a:rPr lang="en-US" sz="3200" b="1" kern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30332764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ie's Q n A Template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90" name="Shape 90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grpSp>
        <p:nvGrpSpPr>
          <p:cNvPr id="92" name="Shape 92"/>
          <p:cNvGrpSpPr/>
          <p:nvPr/>
        </p:nvGrpSpPr>
        <p:grpSpPr>
          <a:xfrm>
            <a:off x="722072" y="2258041"/>
            <a:ext cx="2601912" cy="2371712"/>
            <a:chOff x="684208" y="1762201"/>
            <a:chExt cx="2804580" cy="2175716"/>
          </a:xfrm>
        </p:grpSpPr>
        <p:sp>
          <p:nvSpPr>
            <p:cNvPr id="93" name="Shape 93"/>
            <p:cNvSpPr/>
            <p:nvPr/>
          </p:nvSpPr>
          <p:spPr>
            <a:xfrm>
              <a:off x="684208" y="1849496"/>
              <a:ext cx="2804580" cy="1965605"/>
            </a:xfrm>
            <a:custGeom>
              <a:avLst/>
              <a:gdLst/>
              <a:ahLst/>
              <a:cxnLst/>
              <a:rect l="0" t="0" r="0" b="0"/>
              <a:pathLst>
                <a:path w="2804581" h="1965606" extrusionOk="0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defTabSz="914400">
                <a:buClr>
                  <a:srgbClr val="000000"/>
                </a:buClr>
                <a:buFont typeface="Arial"/>
                <a:buNone/>
              </a:pPr>
              <a:endParaRPr sz="1800" ker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>
              <a:off x="943437" y="1762201"/>
              <a:ext cx="2033678" cy="217571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defTabSz="914400">
                <a:buClr>
                  <a:srgbClr val="262626"/>
                </a:buClr>
                <a:buFont typeface="Arial"/>
                <a:buNone/>
              </a:pPr>
              <a:endParaRPr sz="1800" kern="0">
                <a:solidFill>
                  <a:srgbClr val="262626"/>
                </a:solidFill>
                <a:cs typeface="Arial"/>
                <a:sym typeface="Arial"/>
                <a:rtl val="0"/>
              </a:endParaRPr>
            </a:p>
          </p:txBody>
        </p:sp>
      </p:grpSp>
      <p:sp>
        <p:nvSpPr>
          <p:cNvPr id="95" name="Shape 95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</p:spTree>
    <p:extLst>
      <p:ext uri="{BB962C8B-B14F-4D97-AF65-F5344CB8AC3E}">
        <p14:creationId xmlns:p14="http://schemas.microsoft.com/office/powerpoint/2010/main" val="30920345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ie's intro only in module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grpSp>
        <p:nvGrpSpPr>
          <p:cNvPr id="102" name="Shape 102"/>
          <p:cNvGrpSpPr/>
          <p:nvPr/>
        </p:nvGrpSpPr>
        <p:grpSpPr>
          <a:xfrm>
            <a:off x="722072" y="2258041"/>
            <a:ext cx="2601912" cy="2371712"/>
            <a:chOff x="684208" y="1762201"/>
            <a:chExt cx="2804580" cy="2175716"/>
          </a:xfrm>
        </p:grpSpPr>
        <p:sp>
          <p:nvSpPr>
            <p:cNvPr id="103" name="Shape 103"/>
            <p:cNvSpPr/>
            <p:nvPr/>
          </p:nvSpPr>
          <p:spPr>
            <a:xfrm>
              <a:off x="684208" y="1849496"/>
              <a:ext cx="2804580" cy="1965605"/>
            </a:xfrm>
            <a:custGeom>
              <a:avLst/>
              <a:gdLst/>
              <a:ahLst/>
              <a:cxnLst/>
              <a:rect l="0" t="0" r="0" b="0"/>
              <a:pathLst>
                <a:path w="2804581" h="1965606" extrusionOk="0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defTabSz="914400">
                <a:buClr>
                  <a:srgbClr val="000000"/>
                </a:buClr>
                <a:buFont typeface="Arial"/>
                <a:buNone/>
              </a:pPr>
              <a:endParaRPr sz="1800" ker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endParaRPr>
            </a:p>
          </p:txBody>
        </p:sp>
        <p:sp>
          <p:nvSpPr>
            <p:cNvPr id="104" name="Shape 104"/>
            <p:cNvSpPr/>
            <p:nvPr/>
          </p:nvSpPr>
          <p:spPr>
            <a:xfrm>
              <a:off x="943437" y="1762201"/>
              <a:ext cx="2033678" cy="217571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defTabSz="914400">
                <a:buClr>
                  <a:srgbClr val="262626"/>
                </a:buClr>
                <a:buFont typeface="Arial"/>
                <a:buNone/>
              </a:pPr>
              <a:endParaRPr sz="1800" kern="0">
                <a:solidFill>
                  <a:srgbClr val="262626"/>
                </a:solidFill>
                <a:cs typeface="Arial"/>
                <a:sym typeface="Arial"/>
                <a:rtl val="0"/>
              </a:endParaRPr>
            </a:p>
          </p:txBody>
        </p:sp>
      </p:grpSp>
      <p:sp>
        <p:nvSpPr>
          <p:cNvPr id="105" name="Shape 105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3434407" y="1064248"/>
            <a:ext cx="2091223" cy="1200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algn="ctr"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Hello There!!</a:t>
            </a:r>
          </a:p>
          <a:p>
            <a:pPr algn="ctr"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My name is Annie. </a:t>
            </a:r>
            <a:b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</a:b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I love quizzes and</a:t>
            </a:r>
          </a:p>
          <a:p>
            <a:pPr algn="ctr"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puzzles and I am here to make you guys think and answer my questions.</a:t>
            </a:r>
          </a:p>
        </p:txBody>
      </p:sp>
      <p:sp>
        <p:nvSpPr>
          <p:cNvPr id="107" name="Shape 107"/>
          <p:cNvSpPr/>
          <p:nvPr/>
        </p:nvSpPr>
        <p:spPr>
          <a:xfrm>
            <a:off x="3329312" y="986319"/>
            <a:ext cx="2301412" cy="1520575"/>
          </a:xfrm>
          <a:prstGeom prst="wedgeEllipseCallout">
            <a:avLst>
              <a:gd name="adj1" fmla="val -66422"/>
              <a:gd name="adj2" fmla="val 52921"/>
            </a:avLst>
          </a:prstGeom>
          <a:noFill/>
          <a:ln w="25400" cap="flat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7227047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ands - on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6729089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for the next clas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18" name="Shape 1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05325" y="698983"/>
            <a:ext cx="5424375" cy="406828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21" name="Shape 121"/>
          <p:cNvSpPr txBox="1"/>
          <p:nvPr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 dirty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www.edureka.co/advanced-predictive-modelling-in-r</a:t>
            </a:r>
          </a:p>
        </p:txBody>
      </p:sp>
    </p:spTree>
    <p:extLst>
      <p:ext uri="{BB962C8B-B14F-4D97-AF65-F5344CB8AC3E}">
        <p14:creationId xmlns:p14="http://schemas.microsoft.com/office/powerpoint/2010/main" val="2194623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rse Topic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</a:t>
            </a:r>
            <a:r>
              <a:rPr lang="en-US" sz="1200" baseline="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baseline="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 userDrawn="1"/>
        </p:nvSpPr>
        <p:spPr>
          <a:xfrm>
            <a:off x="517134" y="771550"/>
            <a:ext cx="4373810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1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 to Pentaho BI Suite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2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Designer - Basic</a:t>
            </a:r>
            <a:b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3</a:t>
            </a: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 - Advanced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Introduction</a:t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5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Transformation</a:t>
            </a:r>
            <a:b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6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Job and More</a:t>
            </a: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 userDrawn="1"/>
        </p:nvSpPr>
        <p:spPr>
          <a:xfrm>
            <a:off x="4580404" y="771550"/>
            <a:ext cx="4106416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BA Server and User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Console</a:t>
            </a:r>
            <a:b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8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</a:t>
            </a: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IN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73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re-work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00527" y="923496"/>
            <a:ext cx="3743324" cy="366875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40082353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pyrigh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31" name="Shape 13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33" name="Shape 133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  <p:pic>
        <p:nvPicPr>
          <p:cNvPr id="134" name="Shape 1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15075" y="729258"/>
            <a:ext cx="4226401" cy="441424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/>
          <p:nvPr/>
        </p:nvSpPr>
        <p:spPr>
          <a:xfrm>
            <a:off x="533400" y="819150"/>
            <a:ext cx="8305799" cy="95410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This courseware is copyright © edureka 2014. Any reproduction without expressed written</a:t>
            </a:r>
          </a:p>
          <a:p>
            <a:pPr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permission from edureka is strictly forbidden. PMI members, credential holders, and REP’s</a:t>
            </a:r>
          </a:p>
          <a:p>
            <a:pPr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who Engage in unauthorized duplication of the courseware will be held duly accountable by</a:t>
            </a:r>
          </a:p>
          <a:p>
            <a:pPr defTabSz="914400"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ker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the PMI Ethics Committee.</a:t>
            </a:r>
          </a:p>
        </p:txBody>
      </p:sp>
    </p:spTree>
    <p:extLst>
      <p:ext uri="{BB962C8B-B14F-4D97-AF65-F5344CB8AC3E}">
        <p14:creationId xmlns:p14="http://schemas.microsoft.com/office/powerpoint/2010/main" val="14750614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eference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38" name="Shape 13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40" name="Shape 140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</p:spTree>
    <p:extLst>
      <p:ext uri="{BB962C8B-B14F-4D97-AF65-F5344CB8AC3E}">
        <p14:creationId xmlns:p14="http://schemas.microsoft.com/office/powerpoint/2010/main" val="15016201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rmula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43" name="Shape 143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</p:spTree>
    <p:extLst>
      <p:ext uri="{BB962C8B-B14F-4D97-AF65-F5344CB8AC3E}">
        <p14:creationId xmlns:p14="http://schemas.microsoft.com/office/powerpoint/2010/main" val="282581850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What’s within the LMS?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endParaRPr sz="1800" kern="0">
              <a:solidFill>
                <a:srgbClr val="FFFFFF"/>
              </a:solidFill>
              <a:cs typeface="Arial"/>
              <a:sym typeface="Arial"/>
              <a:rtl val="0"/>
            </a:endParaRPr>
          </a:p>
        </p:txBody>
      </p:sp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Slide</a:t>
            </a: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 </a:t>
            </a:r>
            <a:fld id="{00000000-1234-1234-1234-123412341234}" type="slidenum"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pPr defTabSz="914400">
                <a:buClr>
                  <a:srgbClr val="0070C0"/>
                </a:buClr>
                <a:buSzPct val="25000"/>
                <a:buFont typeface="Tahoma"/>
                <a:buNone/>
              </a:pPr>
              <a:t>‹#›</a:t>
            </a:fld>
            <a:endParaRPr lang="en-US" sz="1200" kern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  <a:rtl val="0"/>
            </a:endParaRPr>
          </a:p>
        </p:txBody>
      </p:sp>
      <p:sp>
        <p:nvSpPr>
          <p:cNvPr id="150" name="Shape 150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kern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  <a:rtl val="0"/>
              </a:rPr>
              <a:t>Course Url</a:t>
            </a:r>
          </a:p>
        </p:txBody>
      </p:sp>
    </p:spTree>
    <p:extLst>
      <p:ext uri="{BB962C8B-B14F-4D97-AF65-F5344CB8AC3E}">
        <p14:creationId xmlns:p14="http://schemas.microsoft.com/office/powerpoint/2010/main" val="33867059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55735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 dirty="0">
              <a:solidFill>
                <a:prstClr val="white"/>
              </a:solidFill>
              <a:sym typeface="Arial"/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Arial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5724128" y="4795838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  <a:sym typeface="Arial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  <a:sym typeface="Arial"/>
            </a:endParaRPr>
          </a:p>
        </p:txBody>
      </p:sp>
      <p:pic>
        <p:nvPicPr>
          <p:cNvPr id="5" name="Shape 80"/>
          <p:cNvPicPr preferRelativeResize="0"/>
          <p:nvPr userDrawn="1"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634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r>
              <a:rPr lang="en-US" smtClean="0"/>
              <a:t>Dec-2007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272" y="4805958"/>
            <a:ext cx="365760" cy="273844"/>
          </a:xfrm>
          <a:prstGeom prst="rect">
            <a:avLst/>
          </a:prstGeom>
        </p:spPr>
        <p:txBody>
          <a:bodyPr/>
          <a:lstStyle>
            <a:extLst/>
          </a:lstStyle>
          <a:p>
            <a:pPr defTabSz="914400">
              <a:defRPr/>
            </a:pPr>
            <a:fld id="{D564F4AE-DC9F-46A4-BEA1-4DC3AFAAEFAA}" type="slidenum">
              <a:rPr lang="en-US" sz="1400" kern="0" smtClean="0">
                <a:solidFill>
                  <a:srgbClr val="000000"/>
                </a:solidFill>
                <a:cs typeface="Arial"/>
                <a:sym typeface="Arial"/>
              </a:rPr>
              <a:pPr defTabSz="914400">
                <a:defRPr/>
              </a:pPr>
              <a:t>‹#›</a:t>
            </a:fld>
            <a:endParaRPr lang="en-US" sz="1400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745099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Objectiv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5696820" y="4764109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7" descr="edureka logol.jp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416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143769" y="4795082"/>
            <a:ext cx="18458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www.edureka.in/hadoop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9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9219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b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122036" y="2574648"/>
            <a:ext cx="9322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3200" b="1" dirty="0" smtClean="0">
                <a:solidFill>
                  <a:srgbClr val="0070C0"/>
                </a:solidFill>
                <a:latin typeface="+mj-lt"/>
                <a:ea typeface="Tahoma" pitchFamily="34" charset="0"/>
                <a:cs typeface="Tahoma" pitchFamily="34" charset="0"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234598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Q n A Templat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sz="1800" dirty="0">
                <a:solidFill>
                  <a:srgbClr val="262626"/>
                </a:solidFill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sz="1800" dirty="0">
                <a:solidFill>
                  <a:srgbClr val="262626"/>
                </a:solidFill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56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intro only in module 1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sz="1800" dirty="0">
                <a:solidFill>
                  <a:srgbClr val="262626"/>
                </a:solidFill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sz="1800" dirty="0">
                <a:solidFill>
                  <a:srgbClr val="262626"/>
                </a:solidFill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434408" y="1064248"/>
            <a:ext cx="2091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Tahoma" pitchFamily="34" charset="0"/>
                <a:ea typeface="Tahoma" pitchFamily="34" charset="0"/>
                <a:cs typeface="Tahoma" pitchFamily="34" charset="0"/>
              </a:rPr>
              <a:t>Hello There!!</a:t>
            </a:r>
          </a:p>
          <a:p>
            <a:pPr algn="ctr"/>
            <a:r>
              <a:rPr lang="en-IN" sz="1200" dirty="0">
                <a:latin typeface="Tahoma" pitchFamily="34" charset="0"/>
                <a:ea typeface="Tahoma" pitchFamily="34" charset="0"/>
                <a:cs typeface="Tahoma" pitchFamily="34" charset="0"/>
              </a:rPr>
              <a:t>My name is Annie. </a:t>
            </a:r>
            <a:br>
              <a:rPr lang="en-IN" sz="1200" dirty="0"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200" dirty="0">
                <a:latin typeface="Tahoma" pitchFamily="34" charset="0"/>
                <a:ea typeface="Tahoma" pitchFamily="34" charset="0"/>
                <a:cs typeface="Tahoma" pitchFamily="34" charset="0"/>
              </a:rPr>
              <a:t>I love quizzes and</a:t>
            </a:r>
          </a:p>
          <a:p>
            <a:pPr algn="ctr"/>
            <a:r>
              <a:rPr lang="en-IN" sz="1200" dirty="0">
                <a:latin typeface="Tahoma" pitchFamily="34" charset="0"/>
                <a:ea typeface="Tahoma" pitchFamily="34" charset="0"/>
                <a:cs typeface="Tahoma" pitchFamily="34" charset="0"/>
              </a:rPr>
              <a:t>puzzles and I am here to make you guys think and answer my questions.</a:t>
            </a:r>
          </a:p>
        </p:txBody>
      </p:sp>
      <p:sp>
        <p:nvSpPr>
          <p:cNvPr id="14" name="Oval Callout 13"/>
          <p:cNvSpPr/>
          <p:nvPr userDrawn="1"/>
        </p:nvSpPr>
        <p:spPr>
          <a:xfrm>
            <a:off x="3329313" y="986319"/>
            <a:ext cx="2301413" cy="1520575"/>
          </a:xfrm>
          <a:prstGeom prst="wedgeEllipseCallout">
            <a:avLst>
              <a:gd name="adj1" fmla="val -66422"/>
              <a:gd name="adj2" fmla="val 5292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3681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estion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66"/>
            <a:r>
              <a:rPr lang="en-IN" sz="2500" b="1" dirty="0">
                <a:solidFill>
                  <a:srgbClr val="002060"/>
                </a:solidFill>
                <a:latin typeface="Castellar" pitchFamily="18" charset="0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5696820" y="4764109"/>
            <a:ext cx="3446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www.edureka.co/data-visualization-with-tableau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3350"/>
            <a:ext cx="1714500" cy="422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696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pPr defTabSz="685766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fld id="{240D5ECE-8B49-45CD-BE81-EF81920D1969}" type="slidenum">
              <a:rPr lang="en-US" smtClean="0">
                <a:solidFill>
                  <a:srgbClr val="262626">
                    <a:tint val="75000"/>
                  </a:srgbClr>
                </a:solidFill>
              </a:rPr>
              <a:pPr defTabSz="685766"/>
              <a:t>‹#›</a:t>
            </a:fld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88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73" r:id="rId2"/>
    <p:sldLayoutId id="2147483777" r:id="rId3"/>
    <p:sldLayoutId id="2147483772" r:id="rId4"/>
    <p:sldLayoutId id="2147483728" r:id="rId5"/>
    <p:sldLayoutId id="2147483775" r:id="rId6"/>
    <p:sldLayoutId id="2147483774" r:id="rId7"/>
    <p:sldLayoutId id="2147483784" r:id="rId8"/>
    <p:sldLayoutId id="2147483733" r:id="rId9"/>
    <p:sldLayoutId id="2147483747" r:id="rId10"/>
    <p:sldLayoutId id="2147483776" r:id="rId11"/>
    <p:sldLayoutId id="2147483748" r:id="rId12"/>
    <p:sldLayoutId id="2147483749" r:id="rId13"/>
    <p:sldLayoutId id="2147483750" r:id="rId14"/>
    <p:sldLayoutId id="2147483778" r:id="rId15"/>
    <p:sldLayoutId id="2147483779" r:id="rId16"/>
    <p:sldLayoutId id="2147483780" r:id="rId17"/>
    <p:sldLayoutId id="2147483781" r:id="rId18"/>
    <p:sldLayoutId id="2147483782" r:id="rId19"/>
    <p:sldLayoutId id="2147483787" r:id="rId20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33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5" indent="-342875" algn="l" defTabSz="914333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5" indent="-285729" algn="l" defTabSz="91433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2" algn="l" defTabSz="91433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6" indent="-228582" algn="l" defTabSz="91433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1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09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3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29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5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pPr defTabSz="914400"/>
            <a:endParaRPr sz="1400" kern="0">
              <a:solidFill>
                <a:srgbClr val="000000"/>
              </a:solidFill>
              <a:cs typeface="Arial"/>
              <a:sym typeface="Arial"/>
              <a:rtl val="0"/>
            </a:endParaRPr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pPr defTabSz="914400"/>
            <a:endParaRPr sz="1400" kern="0">
              <a:solidFill>
                <a:srgbClr val="000000"/>
              </a:solidFill>
              <a:cs typeface="Arial"/>
              <a:sym typeface="Arial"/>
              <a:rtl val="0"/>
            </a:endParaRPr>
          </a:p>
        </p:txBody>
      </p:sp>
      <p:sp>
        <p:nvSpPr>
          <p:cNvPr id="9" name="Shape 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indent="-139675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895" marR="0" indent="-120595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2915" marR="0" indent="-88815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080" marR="0" indent="-11418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246" marR="0" indent="-114145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411" marR="0" indent="-114111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578" marR="0" indent="-114077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8743" marR="0" indent="-114043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5909" marR="0" indent="-114008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006963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dureka.co/data-visualization-with-tablea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ales@edureka.co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03238" y="2576522"/>
            <a:ext cx="81987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astellar" panose="020A0402060406010301" pitchFamily="18" charset="0"/>
              </a:rPr>
              <a:t>Learn </a:t>
            </a:r>
            <a:r>
              <a:rPr lang="en-US" sz="2000" b="1" dirty="0" err="1">
                <a:latin typeface="Castellar" panose="020A0402060406010301" pitchFamily="18" charset="0"/>
              </a:rPr>
              <a:t>Whats</a:t>
            </a:r>
            <a:r>
              <a:rPr lang="en-US" sz="2000" b="1" dirty="0">
                <a:latin typeface="Castellar" panose="020A0402060406010301" pitchFamily="18" charset="0"/>
              </a:rPr>
              <a:t> New in Tableau 9.0</a:t>
            </a:r>
            <a:endParaRPr lang="en-IN" sz="2000" b="1" dirty="0" smtClean="0">
              <a:latin typeface="Castellar" panose="020A0402060406010301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64206" y="2949375"/>
            <a:ext cx="8686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View Data Visualization with </a:t>
            </a:r>
            <a:r>
              <a:rPr lang="en-IN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Tableau course </a:t>
            </a:r>
            <a:r>
              <a:rPr lang="en-IN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details </a:t>
            </a:r>
            <a:r>
              <a:rPr lang="en-IN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</a:t>
            </a:r>
            <a:r>
              <a:rPr lang="en-IN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www.edureka.co/data-visualization-with-tableau</a:t>
            </a:r>
            <a:endParaRPr lang="en-IN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6456" y="3487126"/>
            <a:ext cx="502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Queries: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Post on Twitter @edurekaIN: </a:t>
            </a:r>
            <a:r>
              <a:rPr lang="en-US" sz="12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#</a:t>
            </a:r>
            <a:r>
              <a:rPr lang="en-US" sz="1200" dirty="0" err="1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askEdureka</a:t>
            </a:r>
            <a:endParaRPr lang="en-US" sz="120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Post on Facebook </a:t>
            </a:r>
            <a:r>
              <a:rPr lang="en-US" sz="120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r>
              <a:rPr lang="en-US" sz="1200" dirty="0" err="1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edurekaIN</a:t>
            </a:r>
            <a:endParaRPr lang="en-US" sz="120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86947" y="3467809"/>
            <a:ext cx="261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more details please contact us: </a:t>
            </a:r>
          </a:p>
          <a:p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 : 1800 275 9730 (toll free)</a:t>
            </a:r>
          </a:p>
          <a:p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INDIA </a:t>
            </a:r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+91 88808 62004</a:t>
            </a:r>
          </a:p>
          <a:p>
            <a:r>
              <a:rPr lang="en-IN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Email Us : 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webinars@edureka.co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52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Tool Tip Which </a:t>
            </a:r>
            <a:r>
              <a:rPr lang="en-US" sz="2600" dirty="0">
                <a:solidFill>
                  <a:srgbClr val="262626"/>
                </a:solidFill>
                <a:latin typeface="+mj-lt"/>
              </a:rPr>
              <a:t>is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Lightening Fast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998" y="895350"/>
            <a:ext cx="6592854" cy="3686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81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Responsive Tool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Tips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22051" y="739302"/>
            <a:ext cx="8229600" cy="40758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Responsive Tool Tip is the new feature in Tableau 9.0</a:t>
            </a:r>
          </a:p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Let’s check What Responsive tool tips are. </a:t>
            </a: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While hovering on the visualization. We can view this tool tips which provides complete details about the Visualization at that particular point.</a:t>
            </a: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793" y="1449421"/>
            <a:ext cx="4298747" cy="264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3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Responsive Tool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Tips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98838" y="846306"/>
            <a:ext cx="8161502" cy="29572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we are not comfortable with this Responsive Tool Tips we can change it by clicking on the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tooltip </a:t>
            </a: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can change the Responsive tool tip to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hover Tool tip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is an old version feature. And we can change the content present in the tool tip with different formatting tools.</a:t>
            </a:r>
          </a:p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tool tip is uncomfortable we can unpick show tooltip. </a:t>
            </a: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158" y="1261353"/>
            <a:ext cx="4756710" cy="263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8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latin typeface="+mj-lt"/>
                <a:cs typeface="Times New Roman" pitchFamily="18" charset="0"/>
              </a:rPr>
              <a:t>Data Interpretation</a:t>
            </a:r>
            <a:endParaRPr lang="en-US" sz="2600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4203" y="914063"/>
            <a:ext cx="816150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Symbol" panose="05050102010706020507" pitchFamily="18" charset="2"/>
              <a:buChar char="®"/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Tableau 9.0 is built in with Data Interpretation option. What is Data Interpretation.</a:t>
            </a:r>
          </a:p>
          <a:p>
            <a:pPr algn="just"/>
            <a:endParaRPr lang="en-US" sz="1400" i="1" dirty="0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1400" i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Data Interpretation: </a:t>
            </a:r>
          </a:p>
          <a:p>
            <a:pPr algn="just"/>
            <a:r>
              <a:rPr lang="en-US" sz="1400" i="1" dirty="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sz="1400" i="1" dirty="0">
                <a:latin typeface="Times New Roman" pitchFamily="18" charset="0"/>
                <a:cs typeface="Times New Roman" pitchFamily="18" charset="0"/>
              </a:rPr>
              <a:t>Data Interpretation is the process of making sense of numerical </a:t>
            </a:r>
            <a:r>
              <a:rPr lang="en-US" sz="1400" b="1" i="1" dirty="0">
                <a:latin typeface="Times New Roman" pitchFamily="18" charset="0"/>
                <a:cs typeface="Times New Roman" pitchFamily="18" charset="0"/>
              </a:rPr>
              <a:t>Data</a:t>
            </a:r>
            <a:r>
              <a:rPr lang="en-US" sz="1400" i="1" dirty="0">
                <a:latin typeface="Times New Roman" pitchFamily="18" charset="0"/>
                <a:cs typeface="Times New Roman" pitchFamily="18" charset="0"/>
              </a:rPr>
              <a:t> that has been collected, analyzed and Presented.</a:t>
            </a:r>
          </a:p>
          <a:p>
            <a:pPr algn="just"/>
            <a:endParaRPr lang="en-US" sz="1400" i="1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Let’s check how to use Data Interpretation in Tableau.</a:t>
            </a:r>
          </a:p>
        </p:txBody>
      </p:sp>
    </p:spTree>
    <p:extLst>
      <p:ext uri="{BB962C8B-B14F-4D97-AF65-F5344CB8AC3E}">
        <p14:creationId xmlns:p14="http://schemas.microsoft.com/office/powerpoint/2010/main" val="2729725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Data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Interpretation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pic>
        <p:nvPicPr>
          <p:cNvPr id="11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094" y="709095"/>
            <a:ext cx="5927388" cy="235441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376138" y="3232028"/>
            <a:ext cx="8229600" cy="1782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Point 1 is showing some message that Tableau going to tell us. “</a:t>
            </a:r>
            <a:r>
              <a:rPr lang="en-US" sz="1200" i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doesn’t look right? Tableau Data Interpreter might be able to help</a:t>
            </a:r>
            <a:r>
              <a:rPr lang="en-US" sz="1200" i="1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”.</a:t>
            </a:r>
          </a:p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our data is not looking right? Let’s check Point 2, Some rows are showing data as </a:t>
            </a:r>
            <a:r>
              <a:rPr lang="en-US" sz="1200" b="1" i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null</a:t>
            </a:r>
            <a:r>
              <a:rPr lang="en-US" sz="1200" b="1" i="1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en-US" sz="12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Does it add any sense if we import a improper data.</a:t>
            </a:r>
          </a:p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Very difficult to check the data one by one step by step. So Tableau tells us data is not right, if there is any improper data.</a:t>
            </a:r>
          </a:p>
        </p:txBody>
      </p:sp>
    </p:spTree>
    <p:extLst>
      <p:ext uri="{BB962C8B-B14F-4D97-AF65-F5344CB8AC3E}">
        <p14:creationId xmlns:p14="http://schemas.microsoft.com/office/powerpoint/2010/main" val="222697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Data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Interpretation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51234" y="763622"/>
            <a:ext cx="8229600" cy="1782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Click on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Turn on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Button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spcBef>
                <a:spcPts val="0"/>
              </a:spcBef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Below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screenshot shows data after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Interpreter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on. I want to know the changes what Data Interpreter has done to my data.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spcBef>
                <a:spcPts val="0"/>
              </a:spcBef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spcBef>
                <a:spcPts val="0"/>
              </a:spcBef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that please click on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Review results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button.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563" y="2013627"/>
            <a:ext cx="6678567" cy="278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346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Data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Interpretation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8837" y="885596"/>
            <a:ext cx="77237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clicking on the Review Results button. We will be redirected to an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Excel Sheet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key points Tableau clearly mentioned what Data Interpreter has done to our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data.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 the screenshot in next slide, Now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the data is arranged same as the data present in our source data.</a:t>
            </a:r>
          </a:p>
        </p:txBody>
      </p:sp>
    </p:spTree>
    <p:extLst>
      <p:ext uri="{BB962C8B-B14F-4D97-AF65-F5344CB8AC3E}">
        <p14:creationId xmlns:p14="http://schemas.microsoft.com/office/powerpoint/2010/main" val="76681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Data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Interpretation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63" y="865764"/>
            <a:ext cx="6284065" cy="375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66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Radial &amp; Lasso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Selection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30737" y="695745"/>
            <a:ext cx="816150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Symbol" panose="05050102010706020507" pitchFamily="18" charset="2"/>
              <a:buChar char="®"/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Radial and Lasso Selection are the new features in the Tableau</a:t>
            </a: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While 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we hovering towards the left corner we can find this icons. Last icon which is highlighted is used for the purpose of filtering selected area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285750" indent="-285750" algn="just">
              <a:buFont typeface="Symbol" panose="05050102010706020507" pitchFamily="18" charset="2"/>
              <a:buChar char="®"/>
            </a:pP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Symbol" panose="05050102010706020507" pitchFamily="18" charset="2"/>
              <a:buChar char="®"/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Last two icons in the Filtering icon are called as </a:t>
            </a:r>
            <a:r>
              <a:rPr lang="en-US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Radial 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and </a:t>
            </a:r>
            <a:r>
              <a:rPr lang="en-US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Lasso Selection 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icons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015" y="1186775"/>
            <a:ext cx="3457771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83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Radial &amp; Lasso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Selection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90667" y="901008"/>
            <a:ext cx="5573946" cy="31067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Radial Selection:</a:t>
            </a: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089" y="1400303"/>
            <a:ext cx="3941805" cy="260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445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4" y="1074288"/>
            <a:ext cx="59916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How to make Direct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connection with Statistical packages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to Split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columns in Tableau 9.0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All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new Tableau Discover Side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Menu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to Connect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Data Source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Dynamically Fast Tool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Tip in Tableau 9.0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Interpretation in Tableau 9.0</a:t>
            </a:r>
          </a:p>
          <a:p>
            <a:pPr marL="171450" indent="-171450">
              <a:lnSpc>
                <a:spcPct val="150000"/>
              </a:lnSpc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Radial &amp; Lasso Selection Tableau 9.0</a:t>
            </a:r>
            <a:r>
              <a:rPr lang="en-US" sz="1200" dirty="0"/>
              <a:t/>
            </a:r>
            <a:br>
              <a:rPr lang="en-US" sz="1200" dirty="0"/>
            </a:b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787561"/>
            <a:ext cx="41167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the end of this session, you will be able to understand:</a:t>
            </a: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8837" y="145918"/>
            <a:ext cx="4635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IN" sz="2600" dirty="0">
                <a:solidFill>
                  <a:srgbClr val="262626"/>
                </a:solidFill>
                <a:latin typeface="+mj-lt"/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716482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Radial &amp; Lasso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Selection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8782" y="943583"/>
            <a:ext cx="4283413" cy="30155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Lasso Selection: </a:t>
            </a: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404" y="1564041"/>
            <a:ext cx="2534831" cy="22346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961" y="1564041"/>
            <a:ext cx="2331229" cy="225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349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Thumbnails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Pop-Up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98837" y="846306"/>
            <a:ext cx="8229600" cy="3939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While we hover on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Sheets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Dashboards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Story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Thumbnails will be pop-up.  </a:t>
            </a: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299" y="1491996"/>
            <a:ext cx="4590322" cy="296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59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Right Click Filtering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98837" y="784276"/>
            <a:ext cx="6556440" cy="2918295"/>
          </a:xfrm>
          <a:prstGeom prst="rect">
            <a:avLst/>
          </a:prstGeom>
        </p:spPr>
        <p:txBody>
          <a:bodyPr>
            <a:normAutofit/>
          </a:bodyPr>
          <a:lstStyle>
            <a:lvl1pPr marL="342875" indent="-342875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95" indent="-285729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5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6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1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9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dragging the fields with Right Click we can filter the fields while dropping.</a:t>
            </a: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Let’s check how it works.</a:t>
            </a:r>
          </a:p>
          <a:p>
            <a:pPr marL="0" indent="0" algn="just">
              <a:buFont typeface="Arial" pitchFamily="34" charset="0"/>
              <a:buNone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530" y="1650462"/>
            <a:ext cx="3661083" cy="298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95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Right Click Filtering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98837" y="778213"/>
            <a:ext cx="8132320" cy="2198451"/>
          </a:xfrm>
          <a:prstGeom prst="rect">
            <a:avLst/>
          </a:prstGeom>
        </p:spPr>
        <p:txBody>
          <a:bodyPr>
            <a:normAutofit/>
          </a:bodyPr>
          <a:lstStyle>
            <a:lvl1pPr marL="342875" indent="-342875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95" indent="-285729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5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6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1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9" indent="-228582" algn="l" defTabSz="91433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fter dropping the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SR field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the rows, a pop up comes with message “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field do you want to drop ?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need to select the field which is to be dropped.  </a:t>
            </a:r>
          </a:p>
          <a:p>
            <a:pPr algn="just">
              <a:buFont typeface="Symbol" panose="05050102010706020507" pitchFamily="18" charset="2"/>
              <a:buChar char="®"/>
            </a:pP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 have selected the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Avg. SR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we can see Avg. SR in the rows.</a:t>
            </a:r>
          </a:p>
          <a:p>
            <a:pPr marL="0" indent="0" algn="just">
              <a:buFont typeface="Arial" pitchFamily="34" charset="0"/>
              <a:buNone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076" y="1999959"/>
            <a:ext cx="5361561" cy="273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313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702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733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8837" y="937669"/>
            <a:ext cx="845333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new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connector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Tableau 9.x brings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native support for a number of statistical package files including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.sas7bdat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the file format used by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en-US" sz="12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sav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the binary file format used by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SPSS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.</a:t>
            </a:r>
            <a:r>
              <a:rPr lang="en-US" sz="12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rdata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.</a:t>
            </a:r>
            <a:r>
              <a:rPr lang="en-US" sz="12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rda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the file formats employed by the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 statistical analysis package</a:t>
            </a:r>
          </a:p>
        </p:txBody>
      </p:sp>
      <p:sp>
        <p:nvSpPr>
          <p:cNvPr id="6" name="Shape 195"/>
          <p:cNvSpPr txBox="1"/>
          <p:nvPr/>
        </p:nvSpPr>
        <p:spPr>
          <a:xfrm>
            <a:off x="398837" y="145918"/>
            <a:ext cx="653698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</a:pPr>
            <a:r>
              <a:rPr lang="en-US" sz="2600" kern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Connecting With Statistical Packages</a:t>
            </a:r>
            <a:endParaRPr lang="en-US" sz="2600" kern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37021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662" y="945812"/>
            <a:ext cx="5530175" cy="37274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hape 195"/>
          <p:cNvSpPr txBox="1"/>
          <p:nvPr/>
        </p:nvSpPr>
        <p:spPr>
          <a:xfrm>
            <a:off x="398837" y="145918"/>
            <a:ext cx="653698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</a:pPr>
            <a:r>
              <a:rPr lang="en-US" sz="2600" kern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Connecting With Statistical Packages</a:t>
            </a:r>
            <a:endParaRPr lang="en-US" sz="2600" kern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92543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95"/>
          <p:cNvSpPr txBox="1"/>
          <p:nvPr/>
        </p:nvSpPr>
        <p:spPr>
          <a:xfrm>
            <a:off x="398837" y="145918"/>
            <a:ext cx="4635500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</a:pPr>
            <a:r>
              <a:rPr lang="en-US" sz="2600" kern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Splitting Data Columns</a:t>
            </a:r>
            <a:endParaRPr lang="en-US" sz="2600" kern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44750" y="952155"/>
            <a:ext cx="81128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you have string fields in your data that contain multiple units of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information,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might be easier to analyze the data if you split the values in that field into separate fields.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example, the first and last name of a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customer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use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split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custom split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options in Tableau to separate the values based on a separator or a repeated pattern of values present in each row of the field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Just right-click on the dimension you want to split, navigate to the new ‘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Transform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’ menu and click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Split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Tableau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will automatically try to figure out the delimiter and split the data accordingly, but you can also choose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Custom Split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specify the delimiter yourself if you like.</a:t>
            </a:r>
          </a:p>
        </p:txBody>
      </p:sp>
    </p:spTree>
    <p:extLst>
      <p:ext uri="{BB962C8B-B14F-4D97-AF65-F5344CB8AC3E}">
        <p14:creationId xmlns:p14="http://schemas.microsoft.com/office/powerpoint/2010/main" val="49184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540" y="968551"/>
            <a:ext cx="4328809" cy="3759091"/>
          </a:xfrm>
          <a:prstGeom prst="rect">
            <a:avLst/>
          </a:prstGeom>
        </p:spPr>
      </p:pic>
      <p:sp>
        <p:nvSpPr>
          <p:cNvPr id="3" name="Shape 195"/>
          <p:cNvSpPr txBox="1"/>
          <p:nvPr/>
        </p:nvSpPr>
        <p:spPr>
          <a:xfrm>
            <a:off x="398837" y="145918"/>
            <a:ext cx="4635500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</a:pPr>
            <a:r>
              <a:rPr lang="en-US" sz="2600" kern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Splitting Data Columns</a:t>
            </a:r>
            <a:endParaRPr lang="en-US" sz="2600" kern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18518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95"/>
          <p:cNvSpPr txBox="1"/>
          <p:nvPr/>
        </p:nvSpPr>
        <p:spPr>
          <a:xfrm>
            <a:off x="398837" y="145918"/>
            <a:ext cx="4635500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defTabSz="914400">
              <a:buClr>
                <a:srgbClr val="262626"/>
              </a:buClr>
              <a:buSzPct val="25000"/>
            </a:pPr>
            <a:r>
              <a:rPr lang="en-US" sz="2600" kern="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Tableau </a:t>
            </a:r>
            <a:r>
              <a:rPr lang="en-US" sz="2600" kern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Discover Side Menu</a:t>
            </a:r>
            <a:endParaRPr lang="en-US" sz="2600" kern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96111" y="767661"/>
            <a:ext cx="82976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Symbol" panose="05050102010706020507" pitchFamily="18" charset="2"/>
              <a:buChar char="®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When you open Tableau v9 for the first time you’ll now notice a new menu on the right that alerts you to a bunch of handy Tableau resources, including links to training for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beginners , resources ( blogs ) etc.</a:t>
            </a: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644" y="1280440"/>
            <a:ext cx="2275114" cy="3723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527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>
                <a:solidFill>
                  <a:srgbClr val="262626"/>
                </a:solidFill>
                <a:latin typeface="+mj-lt"/>
              </a:rPr>
              <a:t>Connecting to Data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Source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8837" y="771525"/>
            <a:ext cx="81469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search option now gives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drop-down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menu, which allows you to really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quickly connect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a new data source, 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without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having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navigate to another </a:t>
            </a:r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page.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0" y="1420083"/>
            <a:ext cx="6067425" cy="3372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524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8837" y="145918"/>
            <a:ext cx="5865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Tool Tip Which </a:t>
            </a:r>
            <a:r>
              <a:rPr lang="en-US" sz="2600" dirty="0">
                <a:solidFill>
                  <a:srgbClr val="262626"/>
                </a:solidFill>
                <a:latin typeface="+mj-lt"/>
              </a:rPr>
              <a:t>is </a:t>
            </a:r>
            <a:r>
              <a:rPr lang="en-US" sz="2600" dirty="0" smtClean="0">
                <a:solidFill>
                  <a:srgbClr val="262626"/>
                </a:solidFill>
                <a:latin typeface="+mj-lt"/>
              </a:rPr>
              <a:t>Lightening Fast</a:t>
            </a:r>
            <a:endParaRPr lang="en-US" sz="2600" dirty="0">
              <a:solidFill>
                <a:srgbClr val="262626"/>
              </a:solidFill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98836" y="835536"/>
            <a:ext cx="8459413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/>
              <a:t>In current versions of Tableau, a tooltip only stays alive for 8 seconds and then it disappears. </a:t>
            </a:r>
            <a:endParaRPr lang="en-US" dirty="0" smtClean="0"/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dirty="0"/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 smtClean="0"/>
              <a:t>Now </a:t>
            </a:r>
            <a:r>
              <a:rPr lang="en-US" dirty="0"/>
              <a:t>in </a:t>
            </a:r>
            <a:r>
              <a:rPr lang="en-US" dirty="0">
                <a:solidFill>
                  <a:srgbClr val="0070C0"/>
                </a:solidFill>
              </a:rPr>
              <a:t>Tableau v9</a:t>
            </a:r>
            <a:r>
              <a:rPr lang="en-US" dirty="0"/>
              <a:t>, tooltips stick around for as long as you leave your mouse in place. </a:t>
            </a:r>
            <a:endParaRPr lang="en-US" dirty="0" smtClean="0"/>
          </a:p>
          <a:p>
            <a:pPr marL="285750" indent="-285750">
              <a:buFont typeface="Symbol" panose="05050102010706020507" pitchFamily="18" charset="2"/>
              <a:buChar char="®"/>
            </a:pPr>
            <a:endParaRPr lang="en-US" dirty="0"/>
          </a:p>
          <a:p>
            <a:pPr marL="285750" indent="-285750">
              <a:buFont typeface="Symbol" panose="05050102010706020507" pitchFamily="18" charset="2"/>
              <a:buChar char="®"/>
            </a:pPr>
            <a:r>
              <a:rPr lang="en-US" dirty="0" smtClean="0"/>
              <a:t>Furthermore</a:t>
            </a:r>
            <a:r>
              <a:rPr lang="en-US" dirty="0"/>
              <a:t>, tooltips are now </a:t>
            </a:r>
            <a:r>
              <a:rPr lang="en-US" dirty="0">
                <a:solidFill>
                  <a:srgbClr val="0070C0"/>
                </a:solidFill>
              </a:rPr>
              <a:t>super responsive, populating </a:t>
            </a:r>
            <a:r>
              <a:rPr lang="en-US" dirty="0"/>
              <a:t>with new data for whichever mark you’re hovering over in real-time. You can disable it as well using tooltip window</a:t>
            </a:r>
          </a:p>
        </p:txBody>
      </p:sp>
    </p:spTree>
    <p:extLst>
      <p:ext uri="{BB962C8B-B14F-4D97-AF65-F5344CB8AC3E}">
        <p14:creationId xmlns:p14="http://schemas.microsoft.com/office/powerpoint/2010/main" val="192610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_Brain4ce_course_template">
  <a:themeElements>
    <a:clrScheme name="Fresh">
      <a:dk1>
        <a:srgbClr val="262626"/>
      </a:dk1>
      <a:lt1>
        <a:srgbClr val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2508</TotalTime>
  <Words>1015</Words>
  <Application>Microsoft Office PowerPoint</Application>
  <PresentationFormat>On-screen Show (16:9)</PresentationFormat>
  <Paragraphs>368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Calibri</vt:lpstr>
      <vt:lpstr>Castellar</vt:lpstr>
      <vt:lpstr>Noto Symbol</vt:lpstr>
      <vt:lpstr>Symbol</vt:lpstr>
      <vt:lpstr>Tahoma</vt:lpstr>
      <vt:lpstr>Times New Roman</vt:lpstr>
      <vt:lpstr>3_Brain4ce_course_template</vt:lpstr>
      <vt:lpstr>5_Brain4ce_course_template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Copyright</dc:title>
  <dc:creator>Puja</dc:creator>
  <cp:lastModifiedBy>Awanish</cp:lastModifiedBy>
  <cp:revision>226</cp:revision>
  <dcterms:created xsi:type="dcterms:W3CDTF">2014-05-07T12:47:59Z</dcterms:created>
  <dcterms:modified xsi:type="dcterms:W3CDTF">2015-08-19T13:13:33Z</dcterms:modified>
</cp:coreProperties>
</file>

<file path=docProps/thumbnail.jpeg>
</file>